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475" r:id="rId2"/>
    <p:sldId id="446" r:id="rId3"/>
    <p:sldId id="448" r:id="rId4"/>
    <p:sldId id="447" r:id="rId5"/>
    <p:sldId id="449" r:id="rId6"/>
    <p:sldId id="450" r:id="rId7"/>
    <p:sldId id="451" r:id="rId8"/>
    <p:sldId id="452" r:id="rId9"/>
    <p:sldId id="453" r:id="rId10"/>
    <p:sldId id="454" r:id="rId11"/>
    <p:sldId id="455" r:id="rId12"/>
    <p:sldId id="462" r:id="rId13"/>
    <p:sldId id="461" r:id="rId14"/>
    <p:sldId id="463" r:id="rId15"/>
    <p:sldId id="464" r:id="rId16"/>
    <p:sldId id="476" r:id="rId17"/>
    <p:sldId id="468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F35A48A-AA75-43EA-A7D7-290B14C51A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(255)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7BB275-030D-47B4-9FA1-34922CBDDE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4/14/2021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0A911-DB6E-4D77-AA25-04EBE8C5D1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C6718F-067D-425D-997A-FF4BCFBE0E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9F0D6-9F1A-42DA-B797-CA359F2BA3C9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47403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(255)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4/14/2021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402EF28-B434-4390-8608-377C7ADF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005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95396-3E20-41E1-96D8-CC01158FFDB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91F2D-FECD-4D96-873F-81399F2B1E2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4/14/2021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38B59-AF25-411A-B1BE-FEFA0DD744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F22E018C-AB66-40B3-8FB1-281C33E981D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(255)</a:t>
            </a:r>
          </a:p>
        </p:txBody>
      </p:sp>
    </p:spTree>
    <p:extLst>
      <p:ext uri="{BB962C8B-B14F-4D97-AF65-F5344CB8AC3E}">
        <p14:creationId xmlns:p14="http://schemas.microsoft.com/office/powerpoint/2010/main" val="910651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6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4" y="4475032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4/23/2021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5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92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61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07219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6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6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4/23/2021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962246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4/23/2021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48552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4/23/2021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3064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4/23/2021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5021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9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5" y="1151805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5" y="4897062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4/23/2021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5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247770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4/23/2021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29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4/23/2021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7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3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0" y="33505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8" y="33030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7" y="147693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1" y="148201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57194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4/23/2021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7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0" y="33505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8" y="33030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7" y="147693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1" y="148201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83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776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6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95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6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4/23/2021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0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604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843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6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4/23/2021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0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7" y="668604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27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9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5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4/23/2021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8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202521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4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4/23/2021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4/23/2021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7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4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809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1640" userDrawn="1">
          <p15:clr>
            <a:srgbClr val="F26B43"/>
          </p15:clr>
        </p15:guide>
        <p15:guide id="10" pos="222" userDrawn="1">
          <p15:clr>
            <a:srgbClr val="F26B43"/>
          </p15:clr>
        </p15:guide>
        <p15:guide id="11" pos="2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5" y="1592449"/>
            <a:ext cx="7128364" cy="2126159"/>
          </a:xfrm>
        </p:spPr>
        <p:txBody>
          <a:bodyPr>
            <a:spAutoFit/>
          </a:bodyPr>
          <a:lstStyle/>
          <a:p>
            <a:r>
              <a:rPr lang="en-US" dirty="0"/>
              <a:t>Lesson 14:</a:t>
            </a:r>
            <a:br>
              <a:rPr lang="en-US" dirty="0"/>
            </a:br>
            <a:r>
              <a:rPr lang="en-US" dirty="0"/>
              <a:t>Further Activities in Jerusalem and Judea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1098699"/>
          </a:xfrm>
        </p:spPr>
        <p:txBody>
          <a:bodyPr>
            <a:spAutoFit/>
          </a:bodyPr>
          <a:lstStyle/>
          <a:p>
            <a:r>
              <a:rPr lang="en-US" sz="2000" dirty="0"/>
              <a:t>The Mission and Return of the Seventy (Luke 10:1-24)</a:t>
            </a:r>
          </a:p>
          <a:p>
            <a:endParaRPr lang="en-US" sz="2000" dirty="0"/>
          </a:p>
          <a:p>
            <a:r>
              <a:rPr lang="en-US" sz="2000" dirty="0"/>
              <a:t>April 14, 2021</a:t>
            </a:r>
          </a:p>
        </p:txBody>
      </p:sp>
    </p:spTree>
    <p:extLst>
      <p:ext uri="{BB962C8B-B14F-4D97-AF65-F5344CB8AC3E}">
        <p14:creationId xmlns:p14="http://schemas.microsoft.com/office/powerpoint/2010/main" val="1808447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4771050"/>
          </a:xfrm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Luke 10:14-15, </a:t>
            </a:r>
            <a:r>
              <a:rPr lang="en-US" sz="2400" i="1" dirty="0">
                <a:solidFill>
                  <a:schemeClr val="tx1"/>
                </a:solidFill>
              </a:rPr>
              <a:t>“But it shall be more tolerable for Tyre and Sidon in the judgment, than for you.”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</a:rPr>
              <a:t>“And thou, Capernaum, shalt thou be exalted unto heaven? thou shalt be brought down unto Hades.”</a:t>
            </a:r>
          </a:p>
          <a:p>
            <a:pPr marL="0" indent="0" algn="l">
              <a:buNone/>
            </a:pPr>
            <a:endParaRPr lang="en-US" sz="2400" i="1" dirty="0">
              <a:solidFill>
                <a:schemeClr val="tx1"/>
              </a:solidFill>
            </a:endParaRPr>
          </a:p>
          <a:p>
            <a:pPr algn="l"/>
            <a:r>
              <a:rPr lang="en-US" sz="2400" i="1" dirty="0">
                <a:solidFill>
                  <a:schemeClr val="tx1"/>
                </a:solidFill>
              </a:rPr>
              <a:t>His own city.</a:t>
            </a:r>
            <a:r>
              <a:rPr lang="en-US" sz="2400" dirty="0">
                <a:solidFill>
                  <a:schemeClr val="tx1"/>
                </a:solidFill>
              </a:rPr>
              <a:t> Matthew 9:1.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 cf. Matt 11:23-24, </a:t>
            </a:r>
            <a:r>
              <a:rPr lang="en-US" sz="2400" i="1" dirty="0">
                <a:solidFill>
                  <a:schemeClr val="tx1"/>
                </a:solidFill>
              </a:rPr>
              <a:t>“And thou, Capernaum, shalt thou be exalted unto heaven? thou shalt go down unto Hades: for if the mighty works had been done in Sodom which were done in thee, it would have remained until this day. But I say unto you that it shall be more tolerable for the land of Sodom in the day of judgment, than for thee.”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E023F25-F994-4F5E-9BA7-CC9D6461F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4039844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4642809"/>
          </a:xfrm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Luke 10:16, </a:t>
            </a:r>
            <a:r>
              <a:rPr lang="en-US" sz="2400" i="1" dirty="0">
                <a:solidFill>
                  <a:schemeClr val="tx1"/>
                </a:solidFill>
              </a:rPr>
              <a:t>“He that heareth you heareth me; and he that rejecteth you rejecteth me; and he that rejecteth me rejecteth him that sent me.”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cf. Matthew 16:19; 18:18 – </a:t>
            </a:r>
            <a:r>
              <a:rPr lang="en-US" sz="2400" i="1" dirty="0">
                <a:solidFill>
                  <a:schemeClr val="tx1"/>
                </a:solidFill>
              </a:rPr>
              <a:t>Equivalent to Jesus’ promise to Peter and to the other apostles.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</a:rPr>
              <a:t>This is especially meaningful because Jesus came not to do His own will but the will of the Father</a:t>
            </a:r>
            <a:r>
              <a:rPr lang="en-US" sz="2400" dirty="0">
                <a:solidFill>
                  <a:schemeClr val="tx1"/>
                </a:solidFill>
              </a:rPr>
              <a:t> (John 13:20; 12:44-50; 15:23; 8:28; 7:28; 5:19, 23; 20:21;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de-DE" sz="2400" dirty="0">
                <a:solidFill>
                  <a:schemeClr val="tx1"/>
                </a:solidFill>
              </a:rPr>
              <a:t>Matthew 10:40; cf. Deuteronomy 18:18-19).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</a:rPr>
              <a:t>Thus rejecting these messengers was rejecting the Anointed Christ and that was rejection of God Almighty Himself.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E0DC27C-FA7D-4E13-AB89-20AFED5BB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1919379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484674"/>
            <a:ext cx="8248650" cy="5272084"/>
          </a:xfrm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en-US" sz="2400" b="1" i="1" dirty="0">
                <a:solidFill>
                  <a:schemeClr val="tx1"/>
                </a:solidFill>
              </a:rPr>
              <a:t>The Rejoicing and Pride of the Disciples upon Return and Jesus’ Response</a:t>
            </a:r>
            <a:r>
              <a:rPr lang="en-US" sz="2400" b="1" dirty="0">
                <a:solidFill>
                  <a:schemeClr val="tx1"/>
                </a:solidFill>
              </a:rPr>
              <a:t> (10:17-24)</a:t>
            </a:r>
          </a:p>
          <a:p>
            <a:r>
              <a:rPr lang="en-US" sz="2400" dirty="0">
                <a:solidFill>
                  <a:schemeClr val="tx1"/>
                </a:solidFill>
              </a:rPr>
              <a:t>Luke 10:17, </a:t>
            </a:r>
            <a:r>
              <a:rPr lang="en-US" sz="2400" i="1" dirty="0">
                <a:solidFill>
                  <a:schemeClr val="tx1"/>
                </a:solidFill>
              </a:rPr>
              <a:t>“And the seventy returned with joy, saying, Lord, even the demons are subject unto us in thy name.”</a:t>
            </a:r>
          </a:p>
          <a:p>
            <a:pPr lvl="1"/>
            <a:r>
              <a:rPr lang="en-US" sz="2400" i="1" dirty="0">
                <a:solidFill>
                  <a:schemeClr val="tx1"/>
                </a:solidFill>
              </a:rPr>
              <a:t>We do not know where this meeting was or specifically where the 70 had been</a:t>
            </a:r>
          </a:p>
          <a:p>
            <a:r>
              <a:rPr lang="en-US" sz="2400" i="1" dirty="0">
                <a:solidFill>
                  <a:schemeClr val="tx1"/>
                </a:solidFill>
              </a:rPr>
              <a:t>They returned “with joy” (</a:t>
            </a:r>
            <a:r>
              <a:rPr lang="en-US" sz="2400" i="1" dirty="0" err="1">
                <a:solidFill>
                  <a:schemeClr val="tx1"/>
                </a:solidFill>
              </a:rPr>
              <a:t>charas</a:t>
            </a:r>
            <a:r>
              <a:rPr lang="en-US" sz="2400" i="1" dirty="0">
                <a:solidFill>
                  <a:schemeClr val="tx1"/>
                </a:solidFill>
              </a:rPr>
              <a:t>) after completing their mission.</a:t>
            </a:r>
          </a:p>
          <a:p>
            <a:r>
              <a:rPr lang="en-US" sz="2400" i="1" dirty="0">
                <a:solidFill>
                  <a:schemeClr val="tx1"/>
                </a:solidFill>
              </a:rPr>
              <a:t>“ The demons are subject unto us”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 70 seem surprised. They were instructed to heal the sick</a:t>
            </a:r>
            <a:r>
              <a:rPr lang="en-US" sz="2400" i="0" dirty="0">
                <a:solidFill>
                  <a:schemeClr val="tx1"/>
                </a:solidFill>
              </a:rPr>
              <a:t> (verse 9). </a:t>
            </a:r>
            <a:r>
              <a:rPr lang="en-US" sz="2400" dirty="0">
                <a:solidFill>
                  <a:schemeClr val="tx1"/>
                </a:solidFill>
              </a:rPr>
              <a:t>The 12 had been given this promise when they were sent out earlier</a:t>
            </a:r>
            <a:r>
              <a:rPr lang="en-US" sz="2400" i="0" dirty="0">
                <a:solidFill>
                  <a:schemeClr val="tx1"/>
                </a:solidFill>
              </a:rPr>
              <a:t> (9:1; Matthew 10:8).</a:t>
            </a:r>
          </a:p>
          <a:p>
            <a:r>
              <a:rPr lang="en-US" sz="2400" i="1" dirty="0">
                <a:solidFill>
                  <a:schemeClr val="tx1"/>
                </a:solidFill>
              </a:rPr>
              <a:t>“In thy name”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8A3F117-E99F-48B7-967F-CF23D9C0F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2179790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5068526"/>
          </a:xfrm>
        </p:spPr>
        <p:txBody>
          <a:bodyPr>
            <a:spAutoFit/>
          </a:bodyPr>
          <a:lstStyle/>
          <a:p>
            <a:pPr marL="0" indent="0" algn="l">
              <a:buNone/>
            </a:pPr>
            <a:r>
              <a:rPr lang="en-US" sz="2400" b="1" i="1" dirty="0">
                <a:solidFill>
                  <a:schemeClr val="tx1"/>
                </a:solidFill>
              </a:rPr>
              <a:t>The Rejoicing and Pride of the Disciples upon Return and Jesus’ Response</a:t>
            </a:r>
            <a:r>
              <a:rPr lang="en-US" sz="2400" b="1" dirty="0">
                <a:solidFill>
                  <a:schemeClr val="tx1"/>
                </a:solidFill>
              </a:rPr>
              <a:t> (10:17-24)</a:t>
            </a:r>
          </a:p>
          <a:p>
            <a:r>
              <a:rPr lang="en-US" sz="2400" i="1" dirty="0">
                <a:solidFill>
                  <a:schemeClr val="tx1"/>
                </a:solidFill>
              </a:rPr>
              <a:t>“In thy name” – The 70 recognized His authority.</a:t>
            </a:r>
          </a:p>
          <a:p>
            <a:r>
              <a:rPr lang="en-US" sz="2000" i="1" dirty="0">
                <a:solidFill>
                  <a:schemeClr val="tx1"/>
                </a:solidFill>
              </a:rPr>
              <a:t>“Used for everything which the name covers, everything the thought or feeling of which is roused in the mind by mentioning, hearing, remembering, the name, Matt 10:41</a:t>
            </a:r>
          </a:p>
          <a:p>
            <a:pPr marL="397764" lvl="1" indent="0">
              <a:buNone/>
            </a:pPr>
            <a:r>
              <a:rPr lang="en-US" sz="2000" i="1" dirty="0">
                <a:solidFill>
                  <a:schemeClr val="tx1"/>
                </a:solidFill>
              </a:rPr>
              <a:t>a.	by the command and authority of Christ:</a:t>
            </a:r>
          </a:p>
          <a:p>
            <a:pPr marL="397764" lvl="1" indent="0">
              <a:buNone/>
            </a:pPr>
            <a:r>
              <a:rPr lang="en-US" sz="2000" i="1" dirty="0">
                <a:solidFill>
                  <a:schemeClr val="tx1"/>
                </a:solidFill>
              </a:rPr>
              <a:t>b.	in the use of the name of Christ Mark 9:38</a:t>
            </a:r>
          </a:p>
          <a:p>
            <a:pPr marL="397764" lvl="1" indent="0">
              <a:buNone/>
            </a:pPr>
            <a:r>
              <a:rPr lang="en-US" sz="2000" i="1" dirty="0">
                <a:solidFill>
                  <a:schemeClr val="tx1"/>
                </a:solidFill>
              </a:rPr>
              <a:t>c.	through the power of Christ’s name, Mark 16:17</a:t>
            </a:r>
          </a:p>
          <a:p>
            <a:pPr marL="397764" lvl="1" indent="0">
              <a:buNone/>
            </a:pPr>
            <a:r>
              <a:rPr lang="en-US" sz="2000" i="1" dirty="0">
                <a:solidFill>
                  <a:schemeClr val="tx1"/>
                </a:solidFill>
              </a:rPr>
              <a:t>d.	in acknowledging, embracing, professing, the name of Christ: Acts 4:12</a:t>
            </a:r>
          </a:p>
          <a:p>
            <a:pPr marL="397764" lvl="1" indent="0">
              <a:buNone/>
            </a:pPr>
            <a:r>
              <a:rPr lang="en-US" sz="2000" i="1" dirty="0">
                <a:solidFill>
                  <a:schemeClr val="tx1"/>
                </a:solidFill>
              </a:rPr>
              <a:t>e.	relying or resting on the name of Christ, rooted (so to speak) in his name, </a:t>
            </a:r>
            <a:r>
              <a:rPr lang="en-US" sz="2000" i="1" dirty="0" err="1">
                <a:solidFill>
                  <a:schemeClr val="tx1"/>
                </a:solidFill>
              </a:rPr>
              <a:t>i</a:t>
            </a:r>
            <a:r>
              <a:rPr lang="en-US" sz="2000" i="1" dirty="0">
                <a:solidFill>
                  <a:schemeClr val="tx1"/>
                </a:solidFill>
              </a:rPr>
              <a:t>. e. mindful of Christ: Col 3:17</a:t>
            </a:r>
          </a:p>
          <a:p>
            <a:pPr marL="397764" lvl="1" indent="0">
              <a:buNone/>
            </a:pPr>
            <a:r>
              <a:rPr lang="en-US" sz="2000" i="1" dirty="0">
                <a:solidFill>
                  <a:schemeClr val="tx1"/>
                </a:solidFill>
              </a:rPr>
              <a:t>f.	for the name of Christ 1 Peter 4:14” (Thayer)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99805E9-A2F2-4BAB-9515-5F5C1968A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368127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4423903"/>
          </a:xfrm>
        </p:spPr>
        <p:txBody>
          <a:bodyPr>
            <a:spAutoFit/>
          </a:bodyPr>
          <a:lstStyle/>
          <a:p>
            <a:pPr marL="0" indent="0" algn="l">
              <a:buNone/>
            </a:pPr>
            <a:r>
              <a:rPr lang="en-US" sz="2400" b="1" i="1" dirty="0">
                <a:solidFill>
                  <a:schemeClr val="tx1"/>
                </a:solidFill>
              </a:rPr>
              <a:t>The Rejoicing and Pride of the Disciples upon Return and Jesus’ Response</a:t>
            </a:r>
            <a:r>
              <a:rPr lang="en-US" sz="2400" b="1" dirty="0">
                <a:solidFill>
                  <a:schemeClr val="tx1"/>
                </a:solidFill>
              </a:rPr>
              <a:t> (10:17-24)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chemeClr val="tx1"/>
                </a:solidFill>
              </a:rPr>
              <a:t>Luke 10:18, </a:t>
            </a:r>
            <a:r>
              <a:rPr lang="en-US" sz="2400" i="1" dirty="0">
                <a:solidFill>
                  <a:schemeClr val="tx1"/>
                </a:solidFill>
              </a:rPr>
              <a:t>“And he said unto them, I beheld Satan fallen as lightning from heaven.”</a:t>
            </a:r>
          </a:p>
          <a:p>
            <a:pPr marL="0" indent="0" algn="l">
              <a:buNone/>
            </a:pPr>
            <a:r>
              <a:rPr lang="en-US" sz="2400" i="1" dirty="0">
                <a:solidFill>
                  <a:schemeClr val="tx1"/>
                </a:solidFill>
              </a:rPr>
              <a:t>“I beheld” – The verb, </a:t>
            </a:r>
            <a:r>
              <a:rPr lang="en-US" sz="2400" i="1" dirty="0" err="1">
                <a:solidFill>
                  <a:schemeClr val="tx1"/>
                </a:solidFill>
              </a:rPr>
              <a:t>theōreō</a:t>
            </a:r>
            <a:r>
              <a:rPr lang="en-US" sz="2400" i="1" dirty="0">
                <a:solidFill>
                  <a:schemeClr val="tx1"/>
                </a:solidFill>
              </a:rPr>
              <a:t>, means to “be a spectator, look at, observe, perceive” </a:t>
            </a:r>
            <a:r>
              <a:rPr lang="en-US" i="1" dirty="0">
                <a:solidFill>
                  <a:schemeClr val="tx1"/>
                </a:solidFill>
              </a:rPr>
              <a:t>(Arndt and Gingrich, page 360).</a:t>
            </a:r>
          </a:p>
          <a:p>
            <a:r>
              <a:rPr lang="en-US" sz="2400" i="1" dirty="0">
                <a:solidFill>
                  <a:schemeClr val="tx1"/>
                </a:solidFill>
              </a:rPr>
              <a:t>NOTE: </a:t>
            </a:r>
            <a:r>
              <a:rPr lang="en-US" sz="2400" i="1" u="sng" dirty="0">
                <a:solidFill>
                  <a:schemeClr val="tx1"/>
                </a:solidFill>
              </a:rPr>
              <a:t>Jesus foresaw His victory over Satan</a:t>
            </a:r>
            <a:r>
              <a:rPr lang="en-US" sz="2400" i="1" dirty="0">
                <a:solidFill>
                  <a:schemeClr val="tx1"/>
                </a:solidFill>
              </a:rPr>
              <a:t>. The verse does not say that Satan fell from heaven, but it says that Jesus saw Satan fallen “as lightning from heaven.”</a:t>
            </a:r>
          </a:p>
          <a:p>
            <a:r>
              <a:rPr lang="en-US" sz="2400" i="1" dirty="0">
                <a:solidFill>
                  <a:schemeClr val="tx1"/>
                </a:solidFill>
              </a:rPr>
              <a:t>Because the demons were subject to the 70 in Christ’s name, Jesus could see the defeat of Satan.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D43B23F-E53D-431B-965F-160DBAA8A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1195497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5220788"/>
          </a:xfrm>
        </p:spPr>
        <p:txBody>
          <a:bodyPr>
            <a:spAutoFit/>
          </a:bodyPr>
          <a:lstStyle/>
          <a:p>
            <a:pPr marL="0" indent="0" algn="l">
              <a:buNone/>
            </a:pPr>
            <a:r>
              <a:rPr lang="en-US" sz="2400" b="1" i="1" dirty="0">
                <a:solidFill>
                  <a:schemeClr val="tx1"/>
                </a:solidFill>
              </a:rPr>
              <a:t>The Rejoicing and Pride of the Disciples upon Return and Jesus’ Response</a:t>
            </a:r>
            <a:r>
              <a:rPr lang="en-US" sz="2400" b="1" dirty="0">
                <a:solidFill>
                  <a:schemeClr val="tx1"/>
                </a:solidFill>
              </a:rPr>
              <a:t> (10:17-24)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chemeClr val="tx1"/>
                </a:solidFill>
              </a:rPr>
              <a:t>Luke 10:18, </a:t>
            </a:r>
            <a:r>
              <a:rPr lang="en-US" sz="2400" i="1" dirty="0">
                <a:solidFill>
                  <a:schemeClr val="tx1"/>
                </a:solidFill>
              </a:rPr>
              <a:t>“And he said unto them, I beheld Satan fallen as lightning from heaven.”</a:t>
            </a:r>
          </a:p>
          <a:p>
            <a:r>
              <a:rPr lang="en-US" sz="2400" i="1" dirty="0">
                <a:solidFill>
                  <a:schemeClr val="tx1"/>
                </a:solidFill>
              </a:rPr>
              <a:t>Because the demons were subject to the 70 in Christ’s name, Jesus could see the defeat of Satan.</a:t>
            </a:r>
          </a:p>
          <a:p>
            <a:r>
              <a:rPr lang="en-US" sz="2400" i="1" dirty="0">
                <a:solidFill>
                  <a:schemeClr val="tx1"/>
                </a:solidFill>
              </a:rPr>
              <a:t>It would be “as lightning from heaven” – sudden and fast</a:t>
            </a:r>
            <a:r>
              <a:rPr lang="en-US" sz="2400" dirty="0">
                <a:solidFill>
                  <a:schemeClr val="tx1"/>
                </a:solidFill>
              </a:rPr>
              <a:t> (see Hebrews 2:14).</a:t>
            </a:r>
          </a:p>
          <a:p>
            <a:pPr lvl="1"/>
            <a:r>
              <a:rPr lang="en-US" sz="2400" i="1" dirty="0">
                <a:solidFill>
                  <a:schemeClr val="tx1"/>
                </a:solidFill>
              </a:rPr>
              <a:t>If Satan had been cast out of heaven at some time in the past, this verse does not teach it.</a:t>
            </a:r>
          </a:p>
          <a:p>
            <a:pPr lvl="1"/>
            <a:r>
              <a:rPr lang="en-US" sz="2400" i="1" dirty="0">
                <a:solidFill>
                  <a:schemeClr val="tx1"/>
                </a:solidFill>
              </a:rPr>
              <a:t>Jesus was referring to the future and He was not relating to the past.</a:t>
            </a:r>
            <a:endParaRPr lang="en-US" sz="2400" i="0" dirty="0">
              <a:solidFill>
                <a:schemeClr val="tx1"/>
              </a:solidFill>
            </a:endParaRPr>
          </a:p>
          <a:p>
            <a:pPr lvl="1"/>
            <a:r>
              <a:rPr lang="en-US" sz="2400" i="0" dirty="0">
                <a:solidFill>
                  <a:schemeClr val="tx1"/>
                </a:solidFill>
              </a:rPr>
              <a:t>Revelation 12:7-9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077BD73-133E-4CA6-A393-7B6A9C180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1813936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248650" cy="5434886"/>
          </a:xfrm>
        </p:spPr>
        <p:txBody>
          <a:bodyPr>
            <a:spAutoFit/>
          </a:bodyPr>
          <a:lstStyle/>
          <a:p>
            <a:pPr marL="0" indent="0" algn="l">
              <a:buNone/>
            </a:pPr>
            <a:r>
              <a:rPr lang="en-US" sz="2400" dirty="0">
                <a:solidFill>
                  <a:schemeClr val="tx1"/>
                </a:solidFill>
              </a:rPr>
              <a:t>Luke 10:18, </a:t>
            </a:r>
            <a:r>
              <a:rPr lang="en-US" sz="2400" i="1" dirty="0">
                <a:solidFill>
                  <a:schemeClr val="tx1"/>
                </a:solidFill>
              </a:rPr>
              <a:t>“And he said unto them, I beheld Satan fallen as lightning from heaven.”</a:t>
            </a:r>
          </a:p>
          <a:p>
            <a:pPr marL="0" indent="0" algn="l">
              <a:buNone/>
            </a:pPr>
            <a:r>
              <a:rPr lang="en-US" sz="2400" i="1" dirty="0">
                <a:solidFill>
                  <a:schemeClr val="tx1"/>
                </a:solidFill>
              </a:rPr>
              <a:t>NOTE:</a:t>
            </a:r>
          </a:p>
          <a:p>
            <a:r>
              <a:rPr lang="en-US" sz="2300" i="1" dirty="0">
                <a:solidFill>
                  <a:schemeClr val="tx1"/>
                </a:solidFill>
              </a:rPr>
              <a:t>Before He could establish His kingdom (the kingdom of God), He had to invade the territory of the enemy, conquer it, and render the enemy (Satan) helpless and weak.</a:t>
            </a:r>
          </a:p>
          <a:p>
            <a:r>
              <a:rPr lang="en-US" sz="2300" i="1" dirty="0">
                <a:solidFill>
                  <a:schemeClr val="tx1"/>
                </a:solidFill>
              </a:rPr>
              <a:t>This He did by preaching the gospel and visibly demonstrating its power.</a:t>
            </a:r>
          </a:p>
          <a:p>
            <a:r>
              <a:rPr lang="en-US" sz="2300" i="1" dirty="0">
                <a:solidFill>
                  <a:schemeClr val="tx1"/>
                </a:solidFill>
              </a:rPr>
              <a:t>The healing miracles, and especially the casting out of demons, were not random acts of kindness; they were instead direct assaults on the kingdom of Satan.</a:t>
            </a:r>
            <a:br>
              <a:rPr lang="en-US" sz="2300" i="1" dirty="0">
                <a:solidFill>
                  <a:schemeClr val="tx1"/>
                </a:solidFill>
              </a:rPr>
            </a:br>
            <a:r>
              <a:rPr lang="en-US" sz="2300" dirty="0">
                <a:solidFill>
                  <a:schemeClr val="tx1"/>
                </a:solidFill>
              </a:rPr>
              <a:t>cf. John 12:31-32</a:t>
            </a:r>
          </a:p>
          <a:p>
            <a:r>
              <a:rPr lang="en-US" sz="2300" i="1" dirty="0">
                <a:solidFill>
                  <a:schemeClr val="tx1"/>
                </a:solidFill>
              </a:rPr>
              <a:t>Through the gospel man no longer needed to be the slave of Satan and of sin.</a:t>
            </a:r>
            <a:r>
              <a:rPr lang="en-US" sz="2300" dirty="0">
                <a:solidFill>
                  <a:schemeClr val="tx1"/>
                </a:solidFill>
              </a:rPr>
              <a:t> cf. Romans 6:16-18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0B1CEB6-1E26-4228-B27F-B7FD6FF8F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578056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484674"/>
            <a:ext cx="8382000" cy="5345887"/>
          </a:xfrm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en-US" sz="2400" i="1" dirty="0">
                <a:solidFill>
                  <a:schemeClr val="tx1"/>
                </a:solidFill>
              </a:rPr>
              <a:t>NOTE:</a:t>
            </a:r>
          </a:p>
          <a:p>
            <a:r>
              <a:rPr lang="en-US" sz="2200" i="1" dirty="0">
                <a:solidFill>
                  <a:schemeClr val="tx1"/>
                </a:solidFill>
              </a:rPr>
              <a:t>Spiritual beings, like human beings, have freedom of will. </a:t>
            </a:r>
          </a:p>
          <a:p>
            <a:r>
              <a:rPr lang="en-US" sz="2200" i="1" dirty="0">
                <a:solidFill>
                  <a:schemeClr val="tx1"/>
                </a:solidFill>
              </a:rPr>
              <a:t>Jude describes the punishment of rebellious angels in</a:t>
            </a:r>
            <a:r>
              <a:rPr lang="en-US" sz="2200" dirty="0">
                <a:solidFill>
                  <a:schemeClr val="tx1"/>
                </a:solidFill>
              </a:rPr>
              <a:t> verse 6</a:t>
            </a:r>
            <a:r>
              <a:rPr lang="en-US" sz="2200" i="1" dirty="0">
                <a:solidFill>
                  <a:schemeClr val="tx1"/>
                </a:solidFill>
              </a:rPr>
              <a:t> of his epistle, and Peter speaks of angels sinning in</a:t>
            </a:r>
            <a:r>
              <a:rPr lang="en-US" sz="2200" dirty="0">
                <a:solidFill>
                  <a:schemeClr val="tx1"/>
                </a:solidFill>
              </a:rPr>
              <a:t> 2 Peter 2:4.</a:t>
            </a:r>
          </a:p>
          <a:p>
            <a:r>
              <a:rPr lang="en-US" sz="2200" i="1" dirty="0">
                <a:solidFill>
                  <a:schemeClr val="tx1"/>
                </a:solidFill>
              </a:rPr>
              <a:t>Hence Satan stands opposed to God because he chooses to do so.</a:t>
            </a:r>
          </a:p>
          <a:p>
            <a:r>
              <a:rPr lang="en-US" sz="2200" i="1" dirty="0">
                <a:solidFill>
                  <a:schemeClr val="tx1"/>
                </a:solidFill>
              </a:rPr>
              <a:t>God certainly did not create him for evil or as an evil being, for the Bible tells us plainly that there is no evil associated with God</a:t>
            </a:r>
            <a:r>
              <a:rPr lang="en-US" sz="2200" dirty="0">
                <a:solidFill>
                  <a:schemeClr val="tx1"/>
                </a:solidFill>
              </a:rPr>
              <a:t> (James 1:13; 1 John 1:5).</a:t>
            </a:r>
          </a:p>
          <a:p>
            <a:r>
              <a:rPr lang="en-US" sz="2200" i="1" dirty="0">
                <a:solidFill>
                  <a:schemeClr val="tx1"/>
                </a:solidFill>
              </a:rPr>
              <a:t>It seems that the most we could say about Satan’s origin is that he is a created, but spiritual, being who has chosen to oppose God, and he recruits other spiritual beings and human beings in his efforts.</a:t>
            </a:r>
          </a:p>
          <a:p>
            <a:r>
              <a:rPr lang="en-US" sz="2200" i="1" dirty="0">
                <a:solidFill>
                  <a:schemeClr val="tx1"/>
                </a:solidFill>
              </a:rPr>
              <a:t>Much more than this is only speculation.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B3187EC-60B5-4460-A9D2-53C4B398B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2347394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5192512"/>
          </a:xfrm>
        </p:spPr>
        <p:txBody>
          <a:bodyPr>
            <a:spAutoFit/>
          </a:bodyPr>
          <a:lstStyle/>
          <a:p>
            <a:pPr algn="l"/>
            <a:r>
              <a:rPr lang="en-US" sz="2400" b="0" u="none" strike="noStrike" baseline="0" dirty="0">
                <a:solidFill>
                  <a:schemeClr val="tx1"/>
                </a:solidFill>
              </a:rPr>
              <a:t>Luke 10:4-9,</a:t>
            </a:r>
            <a:r>
              <a:rPr lang="en-US" sz="1800" b="1" u="none" strike="noStrike" baseline="0" dirty="0">
                <a:solidFill>
                  <a:schemeClr val="tx1"/>
                </a:solidFill>
              </a:rPr>
              <a:t> </a:t>
            </a:r>
            <a:r>
              <a:rPr lang="en-US" sz="1800" b="1" i="1" u="none" strike="noStrike" baseline="0" dirty="0">
                <a:solidFill>
                  <a:schemeClr val="tx1"/>
                </a:solidFill>
              </a:rPr>
              <a:t>“</a:t>
            </a:r>
            <a:r>
              <a:rPr lang="en-US" sz="1800" b="0" i="1" u="none" strike="noStrike" baseline="0" dirty="0">
                <a:solidFill>
                  <a:schemeClr val="tx1"/>
                </a:solidFill>
              </a:rPr>
              <a:t>Carry no purse, no wallet, no shoes; and salute no man on the way.</a:t>
            </a:r>
            <a:r>
              <a:rPr lang="en-US" sz="1800" b="1" i="1" u="none" strike="noStrike" baseline="0" dirty="0">
                <a:solidFill>
                  <a:schemeClr val="tx1"/>
                </a:solidFill>
              </a:rPr>
              <a:t> </a:t>
            </a:r>
            <a:r>
              <a:rPr lang="en-US" sz="1800" b="0" i="1" u="none" strike="noStrike" baseline="0" dirty="0">
                <a:solidFill>
                  <a:schemeClr val="tx1"/>
                </a:solidFill>
              </a:rPr>
              <a:t>And into whatsoever house ye shall enter, first say, Peace (be) to this house.</a:t>
            </a:r>
            <a:r>
              <a:rPr lang="en-US" sz="1800" b="1" i="1" u="none" strike="noStrike" baseline="0" dirty="0">
                <a:solidFill>
                  <a:schemeClr val="tx1"/>
                </a:solidFill>
              </a:rPr>
              <a:t> </a:t>
            </a:r>
            <a:r>
              <a:rPr lang="en-US" sz="1800" b="0" i="1" u="none" strike="noStrike" baseline="0" dirty="0">
                <a:solidFill>
                  <a:schemeClr val="tx1"/>
                </a:solidFill>
              </a:rPr>
              <a:t>And if a </a:t>
            </a:r>
            <a:r>
              <a:rPr lang="en-US" sz="2000" b="1" i="1" u="sng" strike="noStrike" baseline="0" dirty="0">
                <a:solidFill>
                  <a:schemeClr val="tx1"/>
                </a:solidFill>
              </a:rPr>
              <a:t>son of peace</a:t>
            </a:r>
            <a:r>
              <a:rPr lang="en-US" sz="2000" b="1" i="1" strike="noStrike" baseline="0" dirty="0">
                <a:solidFill>
                  <a:schemeClr val="tx1"/>
                </a:solidFill>
              </a:rPr>
              <a:t> </a:t>
            </a:r>
            <a:r>
              <a:rPr lang="en-US" sz="1800" b="0" i="1" u="none" strike="noStrike" baseline="0" dirty="0">
                <a:solidFill>
                  <a:schemeClr val="tx1"/>
                </a:solidFill>
              </a:rPr>
              <a:t>be there, your peace shall rest upon him: but if not, it shall turn to you again.</a:t>
            </a:r>
            <a:r>
              <a:rPr lang="en-US" sz="1800" b="1" i="1" u="none" strike="noStrike" baseline="0" dirty="0">
                <a:solidFill>
                  <a:schemeClr val="tx1"/>
                </a:solidFill>
              </a:rPr>
              <a:t> </a:t>
            </a:r>
            <a:r>
              <a:rPr lang="en-US" sz="1800" b="0" i="1" u="none" strike="noStrike" baseline="0" dirty="0">
                <a:solidFill>
                  <a:schemeClr val="tx1"/>
                </a:solidFill>
              </a:rPr>
              <a:t>And in that same house </a:t>
            </a:r>
            <a:r>
              <a:rPr lang="en-US" sz="2400" b="1" i="1" u="sng" strike="noStrike" baseline="0" dirty="0">
                <a:solidFill>
                  <a:schemeClr val="tx1"/>
                </a:solidFill>
              </a:rPr>
              <a:t>remain,</a:t>
            </a:r>
            <a:r>
              <a:rPr lang="en-US" sz="1800" b="0" i="1" u="none" strike="noStrike" baseline="0" dirty="0">
                <a:solidFill>
                  <a:schemeClr val="tx1"/>
                </a:solidFill>
              </a:rPr>
              <a:t> eating and drinking such things as they give</a:t>
            </a:r>
            <a:r>
              <a:rPr lang="en-US" sz="1800" b="1" i="1" u="none" strike="noStrike" baseline="0" dirty="0">
                <a:solidFill>
                  <a:schemeClr val="tx1"/>
                </a:solidFill>
              </a:rPr>
              <a:t>: </a:t>
            </a:r>
            <a:r>
              <a:rPr lang="en-US" sz="2400" b="1" i="1" u="sng" strike="noStrike" baseline="0" dirty="0">
                <a:solidFill>
                  <a:schemeClr val="tx1"/>
                </a:solidFill>
              </a:rPr>
              <a:t>for the laborer is worthy of his hire</a:t>
            </a:r>
            <a:r>
              <a:rPr lang="en-US" sz="1800" b="0" i="1" u="none" strike="noStrike" baseline="0" dirty="0">
                <a:solidFill>
                  <a:schemeClr val="tx1"/>
                </a:solidFill>
              </a:rPr>
              <a:t>.”</a:t>
            </a:r>
          </a:p>
          <a:p>
            <a:pPr algn="l"/>
            <a:r>
              <a:rPr lang="en-US" sz="2400" b="1" i="1" dirty="0">
                <a:solidFill>
                  <a:schemeClr val="tx1"/>
                </a:solidFill>
              </a:rPr>
              <a:t>Do’s and Don’ts … cf. the list given to the apostles.</a:t>
            </a:r>
            <a:r>
              <a:rPr lang="en-US" sz="2400" b="1" dirty="0">
                <a:solidFill>
                  <a:schemeClr val="tx1"/>
                </a:solidFill>
              </a:rPr>
              <a:t> (cf. Luke 9:3; Matthew 10:9-13)</a:t>
            </a:r>
          </a:p>
          <a:p>
            <a:pPr algn="l"/>
            <a:r>
              <a:rPr lang="en-US" sz="2400" b="1" i="1" dirty="0">
                <a:solidFill>
                  <a:schemeClr val="tx1"/>
                </a:solidFill>
              </a:rPr>
              <a:t>A</a:t>
            </a:r>
            <a:r>
              <a:rPr lang="en-US" sz="2400" i="1" dirty="0">
                <a:solidFill>
                  <a:schemeClr val="tx1"/>
                </a:solidFill>
              </a:rPr>
              <a:t> “</a:t>
            </a:r>
            <a:r>
              <a:rPr lang="en-US" sz="2400" b="1" i="1" dirty="0">
                <a:solidFill>
                  <a:schemeClr val="tx1"/>
                </a:solidFill>
              </a:rPr>
              <a:t>son of peace</a:t>
            </a:r>
            <a:r>
              <a:rPr lang="en-US" sz="2400" i="1" dirty="0">
                <a:solidFill>
                  <a:schemeClr val="tx1"/>
                </a:solidFill>
              </a:rPr>
              <a:t>” </a:t>
            </a:r>
            <a:r>
              <a:rPr lang="en-US" sz="2400" b="1" i="1" dirty="0">
                <a:solidFill>
                  <a:schemeClr val="tx1"/>
                </a:solidFill>
              </a:rPr>
              <a:t>was a person of sincere faith, a man willing to receive the Lord’s messengers, a man who wanted spiritual peace with God.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The laborer is worthy of his hire</a:t>
            </a:r>
            <a:r>
              <a:rPr lang="en-US" sz="2400" i="1" dirty="0">
                <a:solidFill>
                  <a:schemeClr val="tx1"/>
                </a:solidFill>
              </a:rPr>
              <a:t>”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(1 Timothy 5:17-18; see Deuteronomy 25:4; Leviticus 19:13;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1 Corinthians 9:4, 7-9, 14).</a:t>
            </a:r>
          </a:p>
        </p:txBody>
      </p:sp>
    </p:spTree>
    <p:extLst>
      <p:ext uri="{BB962C8B-B14F-4D97-AF65-F5344CB8AC3E}">
        <p14:creationId xmlns:p14="http://schemas.microsoft.com/office/powerpoint/2010/main" val="245536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4013022"/>
          </a:xfrm>
        </p:spPr>
        <p:txBody>
          <a:bodyPr>
            <a:spAutoFit/>
          </a:bodyPr>
          <a:lstStyle/>
          <a:p>
            <a:pPr algn="l"/>
            <a:r>
              <a:rPr lang="en-US" sz="2400" b="0" u="none" strike="noStrike" baseline="0" dirty="0">
                <a:solidFill>
                  <a:schemeClr val="tx1"/>
                </a:solidFill>
              </a:rPr>
              <a:t>Luke 10:4-9,</a:t>
            </a:r>
            <a:r>
              <a:rPr lang="en-US" sz="1800" b="1" u="none" strike="noStrike" baseline="0" dirty="0">
                <a:solidFill>
                  <a:schemeClr val="tx1"/>
                </a:solidFill>
              </a:rPr>
              <a:t> </a:t>
            </a:r>
            <a:r>
              <a:rPr lang="en-US" sz="1800" b="1" i="1" u="none" strike="noStrike" baseline="0" dirty="0">
                <a:solidFill>
                  <a:schemeClr val="tx1"/>
                </a:solidFill>
              </a:rPr>
              <a:t>“</a:t>
            </a:r>
            <a:r>
              <a:rPr lang="en-US" sz="1800" b="0" i="1" u="none" strike="noStrike" baseline="0" dirty="0">
                <a:solidFill>
                  <a:schemeClr val="tx1"/>
                </a:solidFill>
              </a:rPr>
              <a:t>Go not from house to house.</a:t>
            </a:r>
            <a:r>
              <a:rPr lang="en-US" sz="1800" b="1" i="1" u="none" strike="noStrike" baseline="0" dirty="0">
                <a:solidFill>
                  <a:schemeClr val="tx1"/>
                </a:solidFill>
              </a:rPr>
              <a:t> </a:t>
            </a:r>
            <a:r>
              <a:rPr lang="en-US" sz="1800" b="0" i="1" u="none" strike="noStrike" baseline="0" dirty="0">
                <a:solidFill>
                  <a:schemeClr val="tx1"/>
                </a:solidFill>
              </a:rPr>
              <a:t>And into whatsoever city ye enter, and they receive you, </a:t>
            </a:r>
            <a:r>
              <a:rPr lang="en-US" i="1" strike="noStrike" baseline="0" dirty="0">
                <a:solidFill>
                  <a:schemeClr val="tx1"/>
                </a:solidFill>
              </a:rPr>
              <a:t>eat such things as are set before you: </a:t>
            </a:r>
            <a:r>
              <a:rPr lang="en-US" sz="2400" b="1" i="1" u="sng" strike="noStrike" baseline="0" dirty="0">
                <a:solidFill>
                  <a:schemeClr val="tx1"/>
                </a:solidFill>
              </a:rPr>
              <a:t>and heal the sick that are therein, and say unto them, The kingdom of God is come nigh unto you</a:t>
            </a:r>
            <a:r>
              <a:rPr lang="en-US" sz="2400" i="1" strike="noStrike" baseline="0" dirty="0">
                <a:solidFill>
                  <a:schemeClr val="tx1"/>
                </a:solidFill>
              </a:rPr>
              <a:t>.</a:t>
            </a:r>
            <a:r>
              <a:rPr lang="en-US" sz="1800" b="0" i="1" u="none" strike="noStrike" baseline="0" dirty="0">
                <a:solidFill>
                  <a:schemeClr val="tx1"/>
                </a:solidFill>
              </a:rPr>
              <a:t>”</a:t>
            </a:r>
          </a:p>
          <a:p>
            <a:pPr marL="0" indent="0" algn="l">
              <a:buNone/>
            </a:pPr>
            <a:endParaRPr lang="en-US" sz="2400" b="0" u="none" strike="noStrike" baseline="0" dirty="0">
              <a:solidFill>
                <a:schemeClr val="tx1"/>
              </a:solidFill>
            </a:endParaRPr>
          </a:p>
          <a:p>
            <a:r>
              <a:rPr lang="en-US" sz="2400" b="0" u="none" strike="noStrike" baseline="0" dirty="0">
                <a:solidFill>
                  <a:schemeClr val="tx1"/>
                </a:solidFill>
              </a:rPr>
              <a:t>Healings were signs</a:t>
            </a:r>
            <a:r>
              <a:rPr lang="en-US" sz="2400" dirty="0">
                <a:solidFill>
                  <a:schemeClr val="tx1"/>
                </a:solidFill>
              </a:rPr>
              <a:t>. (Mark 16:17-20;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2 Corinthians 12:12; Hebrews 2:3-4).</a:t>
            </a:r>
            <a:endParaRPr lang="en-US" sz="2400" b="0" u="none" strike="noStrike" baseline="0" dirty="0">
              <a:solidFill>
                <a:schemeClr val="tx1"/>
              </a:solidFill>
            </a:endParaRPr>
          </a:p>
          <a:p>
            <a:pPr lvl="1"/>
            <a:r>
              <a:rPr lang="en-US" sz="2000" b="0" u="none" strike="noStrike" baseline="0" dirty="0">
                <a:solidFill>
                  <a:schemeClr val="tx1"/>
                </a:solidFill>
              </a:rPr>
              <a:t>They would establish the authority to preach and the power behind the message that informed the populace that the kingdom of God is come nigh unto you.</a:t>
            </a:r>
            <a:r>
              <a:rPr lang="en-US" sz="2000" b="0" i="0" u="none" strike="noStrike" baseline="0" dirty="0">
                <a:solidFill>
                  <a:schemeClr val="tx1"/>
                </a:solidFill>
              </a:rPr>
              <a:t> (Matthew 3:2; 4:17;</a:t>
            </a:r>
            <a:br>
              <a:rPr lang="en-US" sz="2000" b="0" i="0" u="none" strike="noStrike" baseline="0" dirty="0">
                <a:solidFill>
                  <a:schemeClr val="tx1"/>
                </a:solidFill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</a:rPr>
              <a:t>Mark 9:1; Acts 2)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A369145-4CAB-4F80-AAC9-8C44E1F39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422563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4282583"/>
          </a:xfrm>
        </p:spPr>
        <p:txBody>
          <a:bodyPr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</a:rPr>
              <a:t>Luke 10:10-11, </a:t>
            </a:r>
            <a:r>
              <a:rPr lang="en-US" sz="2000" i="1" dirty="0">
                <a:solidFill>
                  <a:schemeClr val="tx1"/>
                </a:solidFill>
              </a:rPr>
              <a:t>“But into whatsoever city ye shall enter, and </a:t>
            </a:r>
            <a:r>
              <a:rPr lang="en-US" sz="2400" b="1" i="1" u="sng" dirty="0">
                <a:solidFill>
                  <a:schemeClr val="tx1"/>
                </a:solidFill>
              </a:rPr>
              <a:t>they receive you not</a:t>
            </a:r>
            <a:r>
              <a:rPr lang="en-US" sz="2000" i="1" dirty="0">
                <a:solidFill>
                  <a:schemeClr val="tx1"/>
                </a:solidFill>
              </a:rPr>
              <a:t>, go out into the streets thereof and say, Even the dust from your city, that cleaveth to our feet, we wipe off against you”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Many would reject the Messiah and His kingdom. 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See the instructions to the apostles.</a:t>
            </a:r>
            <a:r>
              <a:rPr lang="en-US" sz="2400" i="0" dirty="0">
                <a:solidFill>
                  <a:schemeClr val="tx1"/>
                </a:solidFill>
              </a:rPr>
              <a:t> (Luke 9:5; </a:t>
            </a:r>
            <a:br>
              <a:rPr lang="en-US" sz="2400" i="0" dirty="0">
                <a:solidFill>
                  <a:schemeClr val="tx1"/>
                </a:solidFill>
              </a:rPr>
            </a:br>
            <a:r>
              <a:rPr lang="en-US" sz="2400" i="0" dirty="0">
                <a:solidFill>
                  <a:schemeClr val="tx1"/>
                </a:solidFill>
              </a:rPr>
              <a:t>Matthew 10:14; Mark 6:14).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cf. Paul at Antioch in Pisidia.</a:t>
            </a:r>
            <a:r>
              <a:rPr lang="en-US" sz="2400" i="0" dirty="0">
                <a:solidFill>
                  <a:schemeClr val="tx1"/>
                </a:solidFill>
              </a:rPr>
              <a:t> (Acts 13:51)</a:t>
            </a:r>
          </a:p>
          <a:p>
            <a:pPr marL="397764" lvl="1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Luke 10:11, </a:t>
            </a:r>
            <a:r>
              <a:rPr lang="en-US" sz="2400" i="1" dirty="0">
                <a:solidFill>
                  <a:schemeClr val="tx1"/>
                </a:solidFill>
              </a:rPr>
              <a:t>“… nevertheless know this, </a:t>
            </a:r>
            <a:r>
              <a:rPr lang="en-US" sz="2400" b="1" i="1" u="sng" dirty="0">
                <a:solidFill>
                  <a:schemeClr val="tx1"/>
                </a:solidFill>
              </a:rPr>
              <a:t>that the kingdom of God is come nigh</a:t>
            </a:r>
            <a:r>
              <a:rPr lang="en-US" sz="2400" i="1" dirty="0">
                <a:solidFill>
                  <a:schemeClr val="tx1"/>
                </a:solidFill>
              </a:rPr>
              <a:t>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A441997-1756-470C-BBA1-4B29EEED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3184710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3627019"/>
          </a:xfrm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Luke 10:12, </a:t>
            </a:r>
            <a:r>
              <a:rPr lang="en-US" sz="2400" i="1" dirty="0">
                <a:solidFill>
                  <a:schemeClr val="tx1"/>
                </a:solidFill>
              </a:rPr>
              <a:t>“I say unto you, it shall be more tolerable in that day for Sodom, than for that city.” </a:t>
            </a:r>
          </a:p>
          <a:p>
            <a:r>
              <a:rPr lang="en-US" sz="2400" i="1" dirty="0">
                <a:solidFill>
                  <a:schemeClr val="tx1"/>
                </a:solidFill>
              </a:rPr>
              <a:t>Note:</a:t>
            </a:r>
            <a:r>
              <a:rPr lang="en-US" sz="2400" dirty="0">
                <a:solidFill>
                  <a:schemeClr val="tx1"/>
                </a:solidFill>
              </a:rPr>
              <a:t> Genesis 13:13; 19:9,13; Matthew 10:15; 11:24</a:t>
            </a:r>
          </a:p>
          <a:p>
            <a:r>
              <a:rPr lang="en-US" sz="2400" i="1" dirty="0">
                <a:solidFill>
                  <a:schemeClr val="tx1"/>
                </a:solidFill>
              </a:rPr>
              <a:t>Contrast:</a:t>
            </a:r>
          </a:p>
          <a:p>
            <a:pPr lvl="1"/>
            <a:r>
              <a:rPr lang="en-US" sz="2400" i="1" dirty="0">
                <a:solidFill>
                  <a:schemeClr val="tx1"/>
                </a:solidFill>
              </a:rPr>
              <a:t>It was one thing for the Sodomites to live in sin and be judged.</a:t>
            </a:r>
          </a:p>
          <a:p>
            <a:pPr lvl="1"/>
            <a:r>
              <a:rPr lang="en-US" sz="2400" i="1" dirty="0">
                <a:solidFill>
                  <a:schemeClr val="tx1"/>
                </a:solidFill>
              </a:rPr>
              <a:t>It is another to live in sin, have the opportunity to be saved by faith in Jesus, and then be judged because of rejecting God’s grace.</a:t>
            </a:r>
            <a:r>
              <a:rPr lang="en-US" sz="2400" i="0" dirty="0">
                <a:solidFill>
                  <a:schemeClr val="tx1"/>
                </a:solidFill>
              </a:rPr>
              <a:t> (cf. Luke 12:47ff)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E8AC912-DA4F-4281-A126-9FCBA3C05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2190870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4746171"/>
          </a:xfrm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Luke 10:13-15, </a:t>
            </a:r>
            <a:r>
              <a:rPr lang="en-US" sz="2400" i="1" dirty="0">
                <a:solidFill>
                  <a:schemeClr val="tx1"/>
                </a:solidFill>
              </a:rPr>
              <a:t>“Woe unto thee, </a:t>
            </a:r>
            <a:r>
              <a:rPr lang="en-US" sz="2800" b="1" i="1" dirty="0">
                <a:solidFill>
                  <a:schemeClr val="tx1"/>
                </a:solidFill>
              </a:rPr>
              <a:t>Chorazin</a:t>
            </a:r>
            <a:r>
              <a:rPr lang="en-US" sz="2400" i="1" dirty="0">
                <a:solidFill>
                  <a:schemeClr val="tx1"/>
                </a:solidFill>
              </a:rPr>
              <a:t>! woe unto thee, </a:t>
            </a:r>
            <a:r>
              <a:rPr lang="en-US" sz="2800" b="1" i="1" dirty="0">
                <a:solidFill>
                  <a:schemeClr val="tx1"/>
                </a:solidFill>
              </a:rPr>
              <a:t>Bethsaida</a:t>
            </a:r>
            <a:r>
              <a:rPr lang="en-US" sz="2400" i="1" dirty="0">
                <a:solidFill>
                  <a:schemeClr val="tx1"/>
                </a:solidFill>
              </a:rPr>
              <a:t>! for if the mighty works had been done in </a:t>
            </a:r>
            <a:r>
              <a:rPr lang="en-US" sz="2800" b="1" i="1" dirty="0">
                <a:solidFill>
                  <a:schemeClr val="tx1"/>
                </a:solidFill>
              </a:rPr>
              <a:t>Tyre and Sidon</a:t>
            </a:r>
            <a:r>
              <a:rPr lang="en-US" sz="2400" i="1" dirty="0">
                <a:solidFill>
                  <a:schemeClr val="tx1"/>
                </a:solidFill>
              </a:rPr>
              <a:t>, which were done in you, they would have repented long ago, sitting in sackcloth and ashes. </a:t>
            </a:r>
            <a:r>
              <a:rPr lang="en-US" sz="2400" i="1" u="sng" dirty="0">
                <a:solidFill>
                  <a:schemeClr val="tx1"/>
                </a:solidFill>
              </a:rPr>
              <a:t>But it shall be more tolerable for Tyre and Sidon in the judgment, than for you</a:t>
            </a:r>
            <a:r>
              <a:rPr lang="en-US" sz="2400" i="1" dirty="0">
                <a:solidFill>
                  <a:schemeClr val="tx1"/>
                </a:solidFill>
              </a:rPr>
              <a:t>. And thou, </a:t>
            </a:r>
            <a:r>
              <a:rPr lang="en-US" sz="2800" b="1" i="1" dirty="0">
                <a:solidFill>
                  <a:schemeClr val="tx1"/>
                </a:solidFill>
              </a:rPr>
              <a:t>Capernaum</a:t>
            </a:r>
            <a:r>
              <a:rPr lang="en-US" sz="2400" i="1" dirty="0">
                <a:solidFill>
                  <a:schemeClr val="tx1"/>
                </a:solidFill>
              </a:rPr>
              <a:t>, shalt thou be exalted unto heaven? thou shalt be brought down unto Hades.”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</a:rPr>
              <a:t>The implication is that these cities of Galilee were less receptive than the wicked ancient cities which they knew to be symbols of rebellion against God’s will.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</a:rPr>
              <a:t>They had rejected God’s Son.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85C44A-3503-4B9D-BAEF-A472CF9BB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4073299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4386329"/>
          </a:xfrm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God determined to </a:t>
            </a:r>
            <a:r>
              <a:rPr lang="en-US" sz="2400" i="1" dirty="0">
                <a:solidFill>
                  <a:schemeClr val="tx1"/>
                </a:solidFill>
              </a:rPr>
              <a:t>“bring to dishonor the pride of all glory, to bring into contempt all the honorable” </a:t>
            </a:r>
            <a:r>
              <a:rPr lang="en-US" sz="2400" dirty="0">
                <a:solidFill>
                  <a:schemeClr val="tx1"/>
                </a:solidFill>
              </a:rPr>
              <a:t>because both cities had forsaken God in their own pride and abused Israel as a </a:t>
            </a:r>
            <a:r>
              <a:rPr lang="en-US" sz="2400" i="1" dirty="0">
                <a:solidFill>
                  <a:schemeClr val="tx1"/>
                </a:solidFill>
              </a:rPr>
              <a:t>“pricking brier or a painful thorn”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(Isaiah 23:1-18; Jeremiah 25:22; 47:4; Ezekiel 26-28; Joel 3:6)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Amos 1:9-10, </a:t>
            </a:r>
            <a:r>
              <a:rPr lang="en-US" sz="2400" i="1" dirty="0">
                <a:solidFill>
                  <a:schemeClr val="tx1"/>
                </a:solidFill>
              </a:rPr>
              <a:t>“Thus saith Jehovah: For three transgressions of Tyre, yea, for four, I will not turn away the punishment thereof; because they delivered up the whole people to Edom, and remembered not the brotherly covenant: but I will send a fire on the wall of Tyre, and it shall devour the palaces thereof.”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0CC6C46-A44B-471C-9CE8-40ED7D9A2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3784603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4514569"/>
          </a:xfrm>
        </p:spPr>
        <p:txBody>
          <a:bodyPr>
            <a:spAutoFit/>
          </a:bodyPr>
          <a:lstStyle/>
          <a:p>
            <a:pPr algn="l"/>
            <a:r>
              <a:rPr lang="en-US" sz="2400" i="1" dirty="0">
                <a:solidFill>
                  <a:schemeClr val="tx1"/>
                </a:solidFill>
              </a:rPr>
              <a:t>So great would have been their humility that they would be sitting in sackcloth and ashes.</a:t>
            </a:r>
          </a:p>
          <a:p>
            <a:pPr algn="l"/>
            <a:r>
              <a:rPr lang="en-US" sz="2400" b="1" i="1" dirty="0">
                <a:solidFill>
                  <a:schemeClr val="tx1"/>
                </a:solidFill>
              </a:rPr>
              <a:t>Sackcloth</a:t>
            </a:r>
            <a:r>
              <a:rPr lang="en-US" sz="2400" i="1" dirty="0">
                <a:solidFill>
                  <a:schemeClr val="tx1"/>
                </a:solidFill>
              </a:rPr>
              <a:t> – It was symbolically worn in times of sorrow, mourning, or contrition</a:t>
            </a:r>
            <a:r>
              <a:rPr lang="en-US" sz="2400" dirty="0">
                <a:solidFill>
                  <a:schemeClr val="tx1"/>
                </a:solidFill>
              </a:rPr>
              <a:t> (Joshua 7:6; 1 Kings 20:31-32; 21:27; 2 Kings 6:30; 19:1; 1 Chronicles 21:16; Nehemiah 9:1; Esther 4:1-3; Job 16:15; 42:6; Psalms 30:11-12; 35:13; Isaiah 32:11; 58:5; Jeremiah 6:26; Ezekiel 7:18; 27:30; Daniel 9:3; Joel 1:13; Amos 8:10; Jonah 3:6-8; Matthew 11:21; Revelation 11:3).</a:t>
            </a:r>
          </a:p>
          <a:p>
            <a:pPr algn="l"/>
            <a:r>
              <a:rPr lang="en-US" sz="2400" b="1" i="1" dirty="0">
                <a:solidFill>
                  <a:schemeClr val="tx1"/>
                </a:solidFill>
              </a:rPr>
              <a:t>Ashes</a:t>
            </a:r>
            <a:r>
              <a:rPr lang="en-US" sz="2400" i="1" dirty="0">
                <a:solidFill>
                  <a:schemeClr val="tx1"/>
                </a:solidFill>
              </a:rPr>
              <a:t> – were also a sign of mourning or guilt. People placed ashes on their heads or sat in ashes during times of sorrow</a:t>
            </a:r>
            <a:r>
              <a:rPr lang="en-US" sz="2400" dirty="0">
                <a:solidFill>
                  <a:schemeClr val="tx1"/>
                </a:solidFill>
              </a:rPr>
              <a:t> (Job 2:8; Jonah 3:6; Matthew 6:16).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DCC30E7-6D0C-4F0D-A43B-16ECE2A8F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1133434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484674"/>
            <a:ext cx="8115300" cy="3254224"/>
          </a:xfrm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Luke 10:14-15, </a:t>
            </a:r>
            <a:r>
              <a:rPr lang="en-US" sz="2400" i="1" dirty="0">
                <a:solidFill>
                  <a:schemeClr val="tx1"/>
                </a:solidFill>
              </a:rPr>
              <a:t>“But it shall be more tolerable for Tyre and Sidon in the judgment, than for you.”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</a:rPr>
              <a:t>“And thou, Capernaum, shalt thou be exalted unto heaven? thou shalt be brought down unto Hades.”</a:t>
            </a:r>
          </a:p>
          <a:p>
            <a:pPr marL="0" indent="0" algn="l">
              <a:buNone/>
            </a:pPr>
            <a:endParaRPr lang="en-US" sz="2400" i="1" dirty="0">
              <a:solidFill>
                <a:schemeClr val="tx1"/>
              </a:solidFill>
            </a:endParaRPr>
          </a:p>
          <a:p>
            <a:pPr algn="l"/>
            <a:r>
              <a:rPr lang="en-US" sz="2400" i="1" dirty="0">
                <a:solidFill>
                  <a:schemeClr val="tx1"/>
                </a:solidFill>
              </a:rPr>
              <a:t>Those who knew Him the best, heard more of His teaching, and saw some of the greatest of His works</a:t>
            </a:r>
            <a:r>
              <a:rPr lang="en-US" sz="2400" dirty="0">
                <a:solidFill>
                  <a:schemeClr val="tx1"/>
                </a:solidFill>
              </a:rPr>
              <a:t> (Luke 4:23-37; 7:1-10; John 2:12; 4:46-54; 6:24-65)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848EACC-6A0A-499E-B9E9-973C0E5E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04806"/>
            <a:ext cx="824865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Mission and Return of the Seventy (Luke 10:1-24)</a:t>
            </a:r>
          </a:p>
        </p:txBody>
      </p:sp>
    </p:spTree>
    <p:extLst>
      <p:ext uri="{BB962C8B-B14F-4D97-AF65-F5344CB8AC3E}">
        <p14:creationId xmlns:p14="http://schemas.microsoft.com/office/powerpoint/2010/main" val="119630775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2167</Words>
  <Application>Microsoft Office PowerPoint</Application>
  <PresentationFormat>On-screen Show (4:3)</PresentationFormat>
  <Paragraphs>105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Franklin Gothic Book</vt:lpstr>
      <vt:lpstr>Impact</vt:lpstr>
      <vt:lpstr>Crop</vt:lpstr>
      <vt:lpstr>Lesson 14: Further Activities in Jerusalem and Judea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  <vt:lpstr>The Mission and Return of the Seventy (Luke 10:1-24)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(4-14-21)</dc:title>
  <dc:creator>Micky Galloway</dc:creator>
  <cp:lastModifiedBy>Richard Lidh</cp:lastModifiedBy>
  <cp:revision>13</cp:revision>
  <cp:lastPrinted>2021-04-23T18:44:53Z</cp:lastPrinted>
  <dcterms:created xsi:type="dcterms:W3CDTF">2021-03-31T20:31:17Z</dcterms:created>
  <dcterms:modified xsi:type="dcterms:W3CDTF">2021-04-23T18:44:58Z</dcterms:modified>
</cp:coreProperties>
</file>